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Lat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B66F2C-F3B0-44D5-BCB1-01FFF958D94F}">
  <a:tblStyle styleId="{38B66F2C-F3B0-44D5-BCB1-01FFF958D9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Lat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b17a38b51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b17a38b51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b17a38b5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4b17a38b5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are our team members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88b109983d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88b109983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88b109983d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88b109983d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b17a38b5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4b17a38b5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b17a38b51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4b17a38b5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people all recruited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8a6bc8ba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8a6bc8ba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4b17a38b51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4b17a38b51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88a6bc8ba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88a6bc8ba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88a6bc8b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88a6bc8b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4b17a38b5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4b17a38b5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88b109983d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88b109983d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8d8e1ee8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88d8e1ee8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4b17a38b5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4b17a38b5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4b17a38b51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4b17a38b51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8d8e1ee8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88d8e1ee8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710425" y="2161800"/>
            <a:ext cx="57237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Char char="▷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/>
        </p:txBody>
      </p:sp>
      <p:sp>
        <p:nvSpPr>
          <p:cNvPr id="25" name="Google Shape;25;p4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chemeClr val="accent6"/>
                </a:solidFill>
              </a:rPr>
              <a:t>“</a:t>
            </a:r>
            <a:endParaRPr b="1" sz="9600">
              <a:solidFill>
                <a:schemeClr val="accent6"/>
              </a:solidFill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5723283" y="1599675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7434177" y="1599675"/>
            <a:ext cx="17103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1599675"/>
            <a:ext cx="17103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1710425" y="1599675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6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6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body"/>
          </p:nvPr>
        </p:nvSpPr>
        <p:spPr>
          <a:xfrm>
            <a:off x="893625" y="1200150"/>
            <a:ext cx="3136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6" name="Google Shape;46;p6"/>
          <p:cNvSpPr txBox="1"/>
          <p:nvPr>
            <p:ph idx="2" type="body"/>
          </p:nvPr>
        </p:nvSpPr>
        <p:spPr>
          <a:xfrm>
            <a:off x="4219456" y="1200150"/>
            <a:ext cx="3136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7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7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5" name="Google Shape;55;p7"/>
          <p:cNvSpPr txBox="1"/>
          <p:nvPr>
            <p:ph idx="2" type="body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6" name="Google Shape;56;p7"/>
          <p:cNvSpPr txBox="1"/>
          <p:nvPr>
            <p:ph idx="3" type="body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8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9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9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"/>
          <p:cNvSpPr txBox="1"/>
          <p:nvPr>
            <p:ph idx="1" type="body"/>
          </p:nvPr>
        </p:nvSpPr>
        <p:spPr>
          <a:xfrm>
            <a:off x="893700" y="4649963"/>
            <a:ext cx="6462600" cy="35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0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 background">
  <p:cSld name="BLANK_1">
    <p:bg>
      <p:bgPr>
        <a:solidFill>
          <a:schemeClr val="accen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1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6" name="Google Shape;86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v4cLEbxVi-g-p_iGuEikoCrFCqV_R4th/vie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10" Type="http://schemas.openxmlformats.org/officeDocument/2006/relationships/image" Target="../media/image13.png"/><Relationship Id="rId9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3 presents: Team 5</a:t>
            </a:r>
            <a:endParaRPr/>
          </a:p>
        </p:txBody>
      </p:sp>
      <p:sp>
        <p:nvSpPr>
          <p:cNvPr id="93" name="Google Shape;93;p13"/>
          <p:cNvSpPr txBox="1"/>
          <p:nvPr>
            <p:ph idx="4294967295" type="subTitle"/>
          </p:nvPr>
        </p:nvSpPr>
        <p:spPr>
          <a:xfrm>
            <a:off x="645225" y="3684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Hannah Cussen, Nils Forstall, Bahvya Shah, Simran Tandon </a:t>
            </a:r>
            <a:endParaRPr/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6650" y="115525"/>
            <a:ext cx="4910700" cy="22827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5885150" y="2294600"/>
            <a:ext cx="13692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Adobe Stock Images</a:t>
            </a: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Members</a:t>
            </a:r>
            <a:endParaRPr/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6771" y="1379225"/>
            <a:ext cx="2091317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388" y="1353413"/>
            <a:ext cx="203835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8887" y="1405038"/>
            <a:ext cx="1986725" cy="19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7613" y="1379235"/>
            <a:ext cx="2038349" cy="20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268900" y="3477800"/>
            <a:ext cx="2038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Hannah Cussen</a:t>
            </a:r>
            <a:endParaRPr sz="3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2458125" y="3477800"/>
            <a:ext cx="2038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Nils Forstall</a:t>
            </a:r>
            <a:endParaRPr sz="3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4634450" y="3477800"/>
            <a:ext cx="2038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Bahvya Shah</a:t>
            </a:r>
            <a:endParaRPr sz="3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6836588" y="3477800"/>
            <a:ext cx="2038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Simran Tandon </a:t>
            </a:r>
            <a:endParaRPr sz="3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114" name="Google Shape;114;p15"/>
          <p:cNvSpPr txBox="1"/>
          <p:nvPr>
            <p:ph idx="1" type="body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Problem domain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Needfinding methodology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Overview of interviews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Methodology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Results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/>
              <a:t>Empathy map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Insights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Key learnings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What’s next?</a:t>
            </a:r>
            <a:endParaRPr/>
          </a:p>
        </p:txBody>
      </p:sp>
      <p:pic>
        <p:nvPicPr>
          <p:cNvPr id="115" name="Google Shape;11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5275" y="945100"/>
            <a:ext cx="3552301" cy="355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/>
          <p:nvPr/>
        </p:nvSpPr>
        <p:spPr>
          <a:xfrm>
            <a:off x="5155275" y="3987475"/>
            <a:ext cx="2202000" cy="568500"/>
          </a:xfrm>
          <a:prstGeom prst="rect">
            <a:avLst/>
          </a:prstGeom>
          <a:solidFill>
            <a:srgbClr val="FFFFFF">
              <a:alpha val="607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Domain</a:t>
            </a:r>
            <a:endParaRPr/>
          </a:p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893700" y="1373600"/>
            <a:ext cx="47514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How do people feel about their freetime?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“Protecting” freetime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Balancing freetime and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Are people satisfied with their freetime?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Is freetime actually free?</a:t>
            </a:r>
            <a:endParaRPr/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1700" y="996025"/>
            <a:ext cx="3552300" cy="355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/>
          <p:nvPr/>
        </p:nvSpPr>
        <p:spPr>
          <a:xfrm>
            <a:off x="5805075" y="4067550"/>
            <a:ext cx="2202000" cy="568500"/>
          </a:xfrm>
          <a:prstGeom prst="rect">
            <a:avLst/>
          </a:prstGeom>
          <a:solidFill>
            <a:srgbClr val="FFFFFF">
              <a:alpha val="607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 Methodology</a:t>
            </a:r>
            <a:endParaRPr/>
          </a:p>
        </p:txBody>
      </p:sp>
      <p:sp>
        <p:nvSpPr>
          <p:cNvPr id="130" name="Google Shape;130;p17"/>
          <p:cNvSpPr txBox="1"/>
          <p:nvPr>
            <p:ph idx="1" type="body"/>
          </p:nvPr>
        </p:nvSpPr>
        <p:spPr>
          <a:xfrm>
            <a:off x="893700" y="1215800"/>
            <a:ext cx="43698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 is enjoying free time at Tressider?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On vacation, touring Stanford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Just getting off of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On a break from work/volunteering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Limitations: people without free time!</a:t>
            </a:r>
            <a:endParaRPr/>
          </a:p>
        </p:txBody>
      </p:sp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5175" y="1763176"/>
            <a:ext cx="4214902" cy="21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interviewed</a:t>
            </a:r>
            <a:r>
              <a:rPr lang="en"/>
              <a:t>...</a:t>
            </a:r>
            <a:r>
              <a:rPr lang="en"/>
              <a:t> </a:t>
            </a:r>
            <a:endParaRPr/>
          </a:p>
        </p:txBody>
      </p:sp>
      <p:graphicFrame>
        <p:nvGraphicFramePr>
          <p:cNvPr id="137" name="Google Shape;137;p18"/>
          <p:cNvGraphicFramePr/>
          <p:nvPr/>
        </p:nvGraphicFramePr>
        <p:xfrm>
          <a:off x="952500" y="121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{38B66F2C-F3B0-44D5-BCB1-01FFF958D94F}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90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Name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Ayesha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Jane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Erica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Jee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Description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 member of a guerilla marketing team who likes to travel and is questioning her relationship to social media 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 working mother visiting Stanford who primarily values education and work in her time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 Jehovah’s witness minister who enjoys spreading the word of God and is constantly checking her email 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A Korean father visiting Stanford who spends most of the day at work but whose favorite part of the day is coming </a:t>
                      </a: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home</a:t>
                      </a: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 to his family. 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Interviewer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Nils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Simran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Simran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Bahvya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Notetaker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Simran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Hannah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Nils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Hannah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asked them…</a:t>
            </a:r>
            <a:endParaRPr/>
          </a:p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893700" y="1373600"/>
            <a:ext cx="72465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C</a:t>
            </a:r>
            <a:r>
              <a:rPr lang="en"/>
              <a:t>an you walk me through a day where you had a lot of free time? A day where you didn't?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What did your schedule look like yesterday?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What does prioritization in your life look like?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How do you feel technology has affected your time?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▷"/>
            </a:pPr>
            <a:r>
              <a:rPr lang="en"/>
              <a:t>What's the first thing you do when you finish working?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Jee</a:t>
            </a:r>
            <a:endParaRPr/>
          </a:p>
        </p:txBody>
      </p:sp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893700" y="1373600"/>
            <a:ext cx="55440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Do you spend your free time with yourself or other people?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"I consider my family members as myself"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0" title="Jee Clip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6400" y="39372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3875" y="1370988"/>
            <a:ext cx="2401501" cy="240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>
            <a:off x="5957225" y="3368700"/>
            <a:ext cx="2202000" cy="568500"/>
          </a:xfrm>
          <a:prstGeom prst="rect">
            <a:avLst/>
          </a:prstGeom>
          <a:solidFill>
            <a:srgbClr val="FFFFFF">
              <a:alpha val="607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Jane </a:t>
            </a:r>
            <a:endParaRPr/>
          </a:p>
        </p:txBody>
      </p:sp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893700" y="1373600"/>
            <a:ext cx="67050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▷"/>
            </a:pPr>
            <a:r>
              <a:rPr lang="en" sz="2200"/>
              <a:t>“In China we always think we have to do something meaningful. work &amp; study is meaningful…but if you spend time with someone - time is most precious, more than money” 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Cultural shift</a:t>
            </a:r>
            <a:endParaRPr sz="22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▷"/>
            </a:pPr>
            <a:r>
              <a:rPr lang="en" sz="2200"/>
              <a:t>The first priority is work–“clearing your work is important.” </a:t>
            </a:r>
            <a:endParaRPr sz="22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▷"/>
            </a:pPr>
            <a:r>
              <a:rPr lang="en" sz="2200"/>
              <a:t>The second priority is studying with her daughter.</a:t>
            </a:r>
            <a:endParaRPr sz="2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Erica </a:t>
            </a:r>
            <a:endParaRPr/>
          </a:p>
        </p:txBody>
      </p:sp>
      <p:sp>
        <p:nvSpPr>
          <p:cNvPr id="164" name="Google Shape;164;p22"/>
          <p:cNvSpPr txBox="1"/>
          <p:nvPr>
            <p:ph idx="1" type="body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Empathy Map</a:t>
            </a:r>
            <a:endParaRPr/>
          </a:p>
        </p:txBody>
      </p:sp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308" y="0"/>
            <a:ext cx="844738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Empathy Map</a:t>
            </a:r>
            <a:endParaRPr/>
          </a:p>
        </p:txBody>
      </p:sp>
      <p:pic>
        <p:nvPicPr>
          <p:cNvPr id="176" name="Google Shape;17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308" y="0"/>
            <a:ext cx="844738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/>
          <p:nvPr/>
        </p:nvSpPr>
        <p:spPr>
          <a:xfrm>
            <a:off x="-242350" y="-281100"/>
            <a:ext cx="10524600" cy="5705700"/>
          </a:xfrm>
          <a:prstGeom prst="rect">
            <a:avLst/>
          </a:prstGeom>
          <a:solidFill>
            <a:srgbClr val="000000">
              <a:alpha val="3725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8" name="Google Shape;178;p24"/>
          <p:cNvPicPr preferRelativeResize="0"/>
          <p:nvPr/>
        </p:nvPicPr>
        <p:blipFill rotWithShape="1">
          <a:blip r:embed="rId4">
            <a:alphaModFix/>
          </a:blip>
          <a:srcRect b="25322" l="2428" r="26974" t="4080"/>
          <a:stretch/>
        </p:blipFill>
        <p:spPr>
          <a:xfrm>
            <a:off x="2879974" y="1166950"/>
            <a:ext cx="1242775" cy="1056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9" name="Google Shape;17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6523" y="622473"/>
            <a:ext cx="1171675" cy="120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0" name="Google Shape;180;p24"/>
          <p:cNvPicPr preferRelativeResize="0"/>
          <p:nvPr/>
        </p:nvPicPr>
        <p:blipFill rotWithShape="1">
          <a:blip r:embed="rId6">
            <a:alphaModFix/>
          </a:blip>
          <a:srcRect b="12434" l="0" r="0" t="7604"/>
          <a:stretch/>
        </p:blipFill>
        <p:spPr>
          <a:xfrm>
            <a:off x="4989000" y="834537"/>
            <a:ext cx="1171675" cy="7829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1" name="Google Shape;181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06719" y="3917073"/>
            <a:ext cx="1042179" cy="857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2" name="Google Shape;18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56548" y="2666000"/>
            <a:ext cx="1089863" cy="857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3" name="Google Shape;183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98650" y="3361400"/>
            <a:ext cx="1042175" cy="108269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4" name="Google Shape;184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91300" y="2910124"/>
            <a:ext cx="1312866" cy="120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8650" y="1172250"/>
            <a:ext cx="2514350" cy="159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Erica </a:t>
            </a:r>
            <a:endParaRPr/>
          </a:p>
        </p:txBody>
      </p:sp>
      <p:sp>
        <p:nvSpPr>
          <p:cNvPr id="191" name="Google Shape;191;p25"/>
          <p:cNvSpPr txBox="1"/>
          <p:nvPr>
            <p:ph idx="1" type="body"/>
          </p:nvPr>
        </p:nvSpPr>
        <p:spPr>
          <a:xfrm>
            <a:off x="893700" y="1373590"/>
            <a:ext cx="6462600" cy="76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▷"/>
            </a:pPr>
            <a:r>
              <a:rPr lang="en" sz="2100"/>
              <a:t>Prioritization as rocks, sand, and jars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92" name="Google Shape;19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550" y="2295806"/>
            <a:ext cx="1590675" cy="251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0004" y="2295799"/>
            <a:ext cx="1719271" cy="251937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 txBox="1"/>
          <p:nvPr/>
        </p:nvSpPr>
        <p:spPr>
          <a:xfrm>
            <a:off x="4203800" y="3428375"/>
            <a:ext cx="10890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Lato"/>
                <a:ea typeface="Lato"/>
                <a:cs typeface="Lato"/>
                <a:sym typeface="Lato"/>
              </a:rPr>
              <a:t>vs.</a:t>
            </a:r>
            <a:endParaRPr sz="27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5" name="Google Shape;19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2800" y="2566450"/>
            <a:ext cx="1500825" cy="22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9160" y="2566450"/>
            <a:ext cx="1690290" cy="224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5"/>
          <p:cNvSpPr txBox="1"/>
          <p:nvPr/>
        </p:nvSpPr>
        <p:spPr>
          <a:xfrm>
            <a:off x="7774800" y="4815175"/>
            <a:ext cx="13692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Smart Bear, iStock</a:t>
            </a: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Insights</a:t>
            </a:r>
            <a:endParaRPr/>
          </a:p>
        </p:txBody>
      </p:sp>
      <p:sp>
        <p:nvSpPr>
          <p:cNvPr id="203" name="Google Shape;203;p26"/>
          <p:cNvSpPr txBox="1"/>
          <p:nvPr>
            <p:ph idx="1" type="body"/>
          </p:nvPr>
        </p:nvSpPr>
        <p:spPr>
          <a:xfrm>
            <a:off x="829675" y="1215800"/>
            <a:ext cx="57561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▷"/>
            </a:pPr>
            <a:r>
              <a:rPr lang="en" sz="2100"/>
              <a:t>Instantaneous communication makes it hard to have unburdened freetime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Alters expectations of productivity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▷"/>
            </a:pPr>
            <a:r>
              <a:rPr lang="en" sz="2100"/>
              <a:t>"Free time" can still be full of activities, and isn’t always reserved for oneself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For Jee, free time is more about time with family</a:t>
            </a:r>
            <a:endParaRPr sz="18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▷"/>
            </a:pPr>
            <a:r>
              <a:rPr lang="en" sz="2100"/>
              <a:t>People have strong ideas of what is most important to them</a:t>
            </a:r>
            <a:r>
              <a:rPr lang="en" sz="2100"/>
              <a:t>, but don’t always act on them</a:t>
            </a:r>
            <a:endParaRPr sz="2100"/>
          </a:p>
        </p:txBody>
      </p:sp>
      <p:pic>
        <p:nvPicPr>
          <p:cNvPr id="204" name="Google Shape;20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4400" y="1754362"/>
            <a:ext cx="2475200" cy="247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6"/>
          <p:cNvSpPr/>
          <p:nvPr/>
        </p:nvSpPr>
        <p:spPr>
          <a:xfrm>
            <a:off x="6373675" y="3841100"/>
            <a:ext cx="2202000" cy="568500"/>
          </a:xfrm>
          <a:prstGeom prst="rect">
            <a:avLst/>
          </a:prstGeom>
          <a:solidFill>
            <a:srgbClr val="FFFFFF">
              <a:alpha val="607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	</a:t>
            </a:r>
            <a:endParaRPr/>
          </a:p>
        </p:txBody>
      </p:sp>
      <p:sp>
        <p:nvSpPr>
          <p:cNvPr id="211" name="Google Shape;211;p27"/>
          <p:cNvSpPr txBox="1"/>
          <p:nvPr>
            <p:ph idx="1" type="body"/>
          </p:nvPr>
        </p:nvSpPr>
        <p:spPr>
          <a:xfrm>
            <a:off x="893700" y="1128138"/>
            <a:ext cx="6462600" cy="35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▷"/>
            </a:pPr>
            <a:r>
              <a:rPr lang="en" sz="2300"/>
              <a:t>Many different conceptions of freetime</a:t>
            </a:r>
            <a:endParaRPr sz="23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▷"/>
            </a:pPr>
            <a:r>
              <a:rPr lang="en" sz="2300"/>
              <a:t>People most often discuss how they prioritize tasks within their free time </a:t>
            </a:r>
            <a:endParaRPr sz="23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▷"/>
            </a:pPr>
            <a:r>
              <a:rPr lang="en" sz="2300"/>
              <a:t>Prioritization involves more than productivity</a:t>
            </a:r>
            <a:endParaRPr sz="23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Next?</a:t>
            </a:r>
            <a:endParaRPr/>
          </a:p>
        </p:txBody>
      </p:sp>
      <p:sp>
        <p:nvSpPr>
          <p:cNvPr id="217" name="Google Shape;217;p28"/>
          <p:cNvSpPr txBox="1"/>
          <p:nvPr/>
        </p:nvSpPr>
        <p:spPr>
          <a:xfrm>
            <a:off x="893700" y="1201800"/>
            <a:ext cx="64626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ato"/>
              <a:buChar char="▷"/>
            </a:pPr>
            <a:r>
              <a:rPr lang="en" sz="2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Pivot from "protecting your free time" to "time prioritization and values" (especially outside of work)</a:t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ato"/>
              <a:buChar char="▷"/>
            </a:pPr>
            <a:r>
              <a:rPr lang="en" sz="2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Interview people with less free time</a:t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ato"/>
              <a:buChar char="▷"/>
            </a:pPr>
            <a:r>
              <a:rPr lang="en" sz="2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Dive deeper into the effects of instant communication</a:t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